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1" r:id="rId4"/>
    <p:sldId id="260" r:id="rId5"/>
    <p:sldId id="259" r:id="rId6"/>
    <p:sldId id="258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5B496-EE63-4AA9-8540-E05CFAE0FD52}" type="datetimeFigureOut">
              <a:rPr lang="en-US" smtClean="0"/>
              <a:pPr/>
              <a:t>10/15/2009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48B36-E12E-470F-9E50-ECA1C58AAD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Like.com vs. Ugmode</a:t>
            </a:r>
            <a:br>
              <a:rPr lang="en-US" dirty="0" smtClean="0"/>
            </a:br>
            <a:r>
              <a:rPr lang="en-US" dirty="0" smtClean="0"/>
              <a:t>Non-infringement arguments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*** CONFIDENTIAL ***</a:t>
            </a:r>
          </a:p>
          <a:p>
            <a:r>
              <a:rPr lang="en-US" dirty="0" smtClean="0"/>
              <a:t>Prepared by Ugmode</a:t>
            </a:r>
            <a:r>
              <a:rPr lang="en-US" smtClean="0"/>
              <a:t>, </a:t>
            </a:r>
            <a:r>
              <a:rPr lang="en-US" smtClean="0"/>
              <a:t>Inc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Content-Based Image Retrieval (CBIR)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Wikipedia: </a:t>
            </a:r>
          </a:p>
          <a:p>
            <a:pPr lvl="1"/>
            <a:r>
              <a:rPr lang="en-US" dirty="0" smtClean="0"/>
              <a:t>the application of computer vision to the image retrieval problem, that is, the problem of searching for digital images in large databases. </a:t>
            </a:r>
          </a:p>
          <a:p>
            <a:pPr lvl="1"/>
            <a:r>
              <a:rPr lang="en-US" dirty="0" smtClean="0"/>
              <a:t>"Content-based" means that the search will analyze the actual contents of the image. </a:t>
            </a:r>
          </a:p>
          <a:p>
            <a:r>
              <a:rPr lang="en-US" dirty="0" smtClean="0"/>
              <a:t>Well-studied academic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CBIR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Basic: (what we do)</a:t>
            </a:r>
          </a:p>
          <a:p>
            <a:pPr lvl="1"/>
            <a:r>
              <a:rPr lang="en-US" dirty="0" smtClean="0"/>
              <a:t>Feature analysis</a:t>
            </a:r>
          </a:p>
          <a:p>
            <a:pPr lvl="1"/>
            <a:r>
              <a:rPr lang="en-US" dirty="0" smtClean="0"/>
              <a:t>Similarity comparison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Difficult: (what they </a:t>
            </a:r>
            <a:r>
              <a:rPr lang="en-US" i="1" dirty="0" smtClean="0"/>
              <a:t>claim</a:t>
            </a:r>
            <a:r>
              <a:rPr lang="en-US" dirty="0" smtClean="0"/>
              <a:t> to do)</a:t>
            </a:r>
          </a:p>
          <a:p>
            <a:pPr lvl="1"/>
            <a:r>
              <a:rPr lang="en-US" dirty="0" smtClean="0"/>
              <a:t>Object identification/detection</a:t>
            </a:r>
          </a:p>
          <a:p>
            <a:pPr lvl="1"/>
            <a:r>
              <a:rPr lang="en-US" dirty="0" smtClean="0"/>
              <a:t>Category classification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Academic state-of-the-art:</a:t>
            </a:r>
          </a:p>
          <a:p>
            <a:pPr lvl="1"/>
            <a:r>
              <a:rPr lang="en-US" dirty="0" smtClean="0"/>
              <a:t>Identification only works for specialized objects (faces)</a:t>
            </a:r>
          </a:p>
          <a:p>
            <a:pPr lvl="1"/>
            <a:r>
              <a:rPr lang="en-US" dirty="0" smtClean="0"/>
              <a:t>60% classification accuracy (</a:t>
            </a:r>
            <a:r>
              <a:rPr lang="en-US" dirty="0" err="1" smtClean="0"/>
              <a:t>CalTech</a:t>
            </a:r>
            <a:r>
              <a:rPr lang="en-US" dirty="0" smtClean="0"/>
              <a:t> 101 dataset)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6768" y="2438400"/>
            <a:ext cx="800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264568" y="2057400"/>
            <a:ext cx="1524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16968" y="2057400"/>
            <a:ext cx="152400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69368" y="2057400"/>
            <a:ext cx="152400" cy="4572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264568" y="2667000"/>
            <a:ext cx="1524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16968" y="2590800"/>
            <a:ext cx="152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69368" y="2819400"/>
            <a:ext cx="152400" cy="3048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654968" y="2286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654968" y="2819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29" idx="1"/>
          </p:cNvCxnSpPr>
          <p:nvPr/>
        </p:nvCxnSpPr>
        <p:spPr>
          <a:xfrm>
            <a:off x="6797968" y="2373868"/>
            <a:ext cx="762000" cy="24919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29" idx="1"/>
          </p:cNvCxnSpPr>
          <p:nvPr/>
        </p:nvCxnSpPr>
        <p:spPr>
          <a:xfrm flipV="1">
            <a:off x="6797968" y="2623066"/>
            <a:ext cx="762000" cy="36040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59968" y="2438400"/>
            <a:ext cx="59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0.12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0568" y="1447800"/>
            <a:ext cx="838200" cy="50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/>
          <p:nvPr/>
        </p:nvCxnSpPr>
        <p:spPr>
          <a:xfrm>
            <a:off x="5654968" y="1676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264568" y="1524000"/>
            <a:ext cx="152400" cy="381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416968" y="1752600"/>
            <a:ext cx="152400" cy="152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569368" y="1371600"/>
            <a:ext cx="152400" cy="5334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Elbow Connector 40"/>
          <p:cNvCxnSpPr/>
          <p:nvPr/>
        </p:nvCxnSpPr>
        <p:spPr>
          <a:xfrm>
            <a:off x="6797968" y="1600200"/>
            <a:ext cx="7620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flipV="1">
            <a:off x="6797968" y="1905000"/>
            <a:ext cx="7620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559968" y="176426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0.45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6768" y="2057400"/>
            <a:ext cx="781050" cy="48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4419600"/>
            <a:ext cx="1228725" cy="809625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</p:spPr>
      </p:pic>
      <p:pic>
        <p:nvPicPr>
          <p:cNvPr id="60" name="Picture 59" descr="blob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10100" y="4419600"/>
            <a:ext cx="1257300" cy="838200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cxnSp>
        <p:nvCxnSpPr>
          <p:cNvPr id="62" name="Straight Arrow Connector 61"/>
          <p:cNvCxnSpPr/>
          <p:nvPr/>
        </p:nvCxnSpPr>
        <p:spPr>
          <a:xfrm>
            <a:off x="3886200" y="4800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019800" y="43434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6019800" y="4572000"/>
            <a:ext cx="838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019800" y="48768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934200" y="41148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Shoe?</a:t>
            </a:r>
          </a:p>
          <a:p>
            <a:r>
              <a:rPr lang="en-US" dirty="0" smtClean="0"/>
              <a:t>Handbag?</a:t>
            </a:r>
          </a:p>
          <a:p>
            <a:r>
              <a:rPr lang="en-US" dirty="0" smtClean="0"/>
              <a:t>Swimsuit?</a:t>
            </a:r>
          </a:p>
          <a:p>
            <a:r>
              <a:rPr lang="en-US" dirty="0" smtClean="0"/>
              <a:t>Other?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6019800" y="5029200"/>
            <a:ext cx="838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Distinguishing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Feature</a:t>
            </a:r>
          </a:p>
          <a:p>
            <a:pPr lvl="1">
              <a:buNone/>
            </a:pPr>
            <a:r>
              <a:rPr lang="en-US" dirty="0" smtClean="0"/>
              <a:t>Compact, abstract representation for images</a:t>
            </a:r>
          </a:p>
          <a:p>
            <a:pPr lvl="1">
              <a:buNone/>
            </a:pPr>
            <a:r>
              <a:rPr lang="en-US" dirty="0" smtClean="0"/>
              <a:t>e.g. Color histogram:  proportion of color components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“Characteristic information”</a:t>
            </a:r>
          </a:p>
          <a:p>
            <a:pPr lvl="1">
              <a:buNone/>
            </a:pPr>
            <a:r>
              <a:rPr lang="en-US" dirty="0" smtClean="0"/>
              <a:t>Numeric values derived by feature analysis from a single image </a:t>
            </a:r>
          </a:p>
          <a:p>
            <a:pPr lvl="1">
              <a:buNone/>
            </a:pPr>
            <a:r>
              <a:rPr lang="en-US" dirty="0" smtClean="0"/>
              <a:t>a.k.a. “feature vector”, “signature”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Distance</a:t>
            </a:r>
          </a:p>
          <a:p>
            <a:pPr lvl="1">
              <a:buNone/>
            </a:pPr>
            <a:r>
              <a:rPr lang="en-US" dirty="0" smtClean="0"/>
              <a:t>Numeric value derived by comparing characteristic information of two images</a:t>
            </a:r>
          </a:p>
          <a:p>
            <a:pPr lvl="1">
              <a:buNone/>
            </a:pPr>
            <a:r>
              <a:rPr lang="en-US" dirty="0" smtClean="0"/>
              <a:t>Relates the (</a:t>
            </a:r>
            <a:r>
              <a:rPr lang="en-US" dirty="0" err="1" smtClean="0"/>
              <a:t>dis</a:t>
            </a:r>
            <a:r>
              <a:rPr lang="en-US" dirty="0" smtClean="0"/>
              <a:t>)similarity in visual appearance between two images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Key differences:</a:t>
            </a:r>
          </a:p>
          <a:p>
            <a:pPr lvl="1">
              <a:buNone/>
            </a:pPr>
            <a:r>
              <a:rPr lang="en-US" dirty="0" smtClean="0"/>
              <a:t>Like.com uses </a:t>
            </a:r>
            <a:r>
              <a:rPr lang="en-US" dirty="0" smtClean="0">
                <a:solidFill>
                  <a:srgbClr val="FF0000"/>
                </a:solidFill>
              </a:rPr>
              <a:t>category-specific</a:t>
            </a:r>
            <a:r>
              <a:rPr lang="en-US" dirty="0" smtClean="0"/>
              <a:t> features; stores </a:t>
            </a:r>
            <a:r>
              <a:rPr lang="en-US" dirty="0" smtClean="0">
                <a:solidFill>
                  <a:srgbClr val="0000FF"/>
                </a:solidFill>
              </a:rPr>
              <a:t>characteristic information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Modista uses </a:t>
            </a:r>
            <a:r>
              <a:rPr lang="en-US" dirty="0" smtClean="0">
                <a:solidFill>
                  <a:srgbClr val="FF0000"/>
                </a:solidFill>
              </a:rPr>
              <a:t>generic </a:t>
            </a:r>
            <a:r>
              <a:rPr lang="en-US" dirty="0" smtClean="0"/>
              <a:t>features; stores </a:t>
            </a:r>
            <a:r>
              <a:rPr lang="en-US" dirty="0" smtClean="0">
                <a:solidFill>
                  <a:srgbClr val="0000FF"/>
                </a:solidFill>
              </a:rPr>
              <a:t>distances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Modista.com Process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28800" y="19050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Color Feature Analysis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" y="2754868"/>
            <a:ext cx="84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953000" y="25146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Similarity Comparison</a:t>
            </a:r>
            <a:endParaRPr lang="en-US" dirty="0"/>
          </a:p>
        </p:txBody>
      </p:sp>
      <p:sp>
        <p:nvSpPr>
          <p:cNvPr id="32" name="Flowchart: Magnetic Disk 31"/>
          <p:cNvSpPr/>
          <p:nvPr/>
        </p:nvSpPr>
        <p:spPr>
          <a:xfrm>
            <a:off x="6858000" y="3886200"/>
            <a:ext cx="1828800" cy="838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store</a:t>
            </a:r>
            <a:endParaRPr lang="en-US" dirty="0"/>
          </a:p>
        </p:txBody>
      </p:sp>
      <p:cxnSp>
        <p:nvCxnSpPr>
          <p:cNvPr id="34" name="Shape 33"/>
          <p:cNvCxnSpPr>
            <a:stCxn id="30" idx="3"/>
            <a:endCxn id="32" idx="1"/>
          </p:cNvCxnSpPr>
          <p:nvPr/>
        </p:nvCxnSpPr>
        <p:spPr>
          <a:xfrm>
            <a:off x="6781800" y="2971800"/>
            <a:ext cx="990600" cy="914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771639" y="2590800"/>
            <a:ext cx="107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953000" y="52578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Grid Construction</a:t>
            </a:r>
            <a:endParaRPr lang="en-US" dirty="0"/>
          </a:p>
        </p:txBody>
      </p:sp>
      <p:cxnSp>
        <p:nvCxnSpPr>
          <p:cNvPr id="44" name="Shape 43"/>
          <p:cNvCxnSpPr>
            <a:stCxn id="32" idx="3"/>
            <a:endCxn id="40" idx="3"/>
          </p:cNvCxnSpPr>
          <p:nvPr/>
        </p:nvCxnSpPr>
        <p:spPr>
          <a:xfrm rot="5400000">
            <a:off x="6781800" y="4724400"/>
            <a:ext cx="990600" cy="990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771639" y="5726668"/>
            <a:ext cx="1076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Distances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828800" y="31242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Shape Feature Analysis</a:t>
            </a:r>
            <a:endParaRPr lang="en-US" dirty="0"/>
          </a:p>
        </p:txBody>
      </p:sp>
      <p:cxnSp>
        <p:nvCxnSpPr>
          <p:cNvPr id="22" name="Elbow Connector 21"/>
          <p:cNvCxnSpPr>
            <a:endCxn id="6" idx="1"/>
          </p:cNvCxnSpPr>
          <p:nvPr/>
        </p:nvCxnSpPr>
        <p:spPr>
          <a:xfrm flipV="1">
            <a:off x="914400" y="2362200"/>
            <a:ext cx="9144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20" idx="1"/>
          </p:cNvCxnSpPr>
          <p:nvPr/>
        </p:nvCxnSpPr>
        <p:spPr>
          <a:xfrm>
            <a:off x="914400" y="2971800"/>
            <a:ext cx="9144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6" idx="3"/>
          </p:cNvCxnSpPr>
          <p:nvPr/>
        </p:nvCxnSpPr>
        <p:spPr>
          <a:xfrm>
            <a:off x="3657600" y="2362200"/>
            <a:ext cx="12192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20" idx="3"/>
          </p:cNvCxnSpPr>
          <p:nvPr/>
        </p:nvCxnSpPr>
        <p:spPr>
          <a:xfrm flipV="1">
            <a:off x="3657600" y="3124200"/>
            <a:ext cx="12192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643333" y="1752600"/>
            <a:ext cx="1462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Characteristic</a:t>
            </a:r>
          </a:p>
          <a:p>
            <a:pPr algn="ctr"/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643333" y="3593068"/>
            <a:ext cx="1462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Characteristic</a:t>
            </a:r>
          </a:p>
          <a:p>
            <a:pPr algn="ctr"/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00062" y="4343400"/>
            <a:ext cx="29861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Modista uses </a:t>
            </a:r>
            <a:r>
              <a:rPr lang="en-US" dirty="0" smtClean="0">
                <a:solidFill>
                  <a:srgbClr val="FF0000"/>
                </a:solidFill>
              </a:rPr>
              <a:t>generic </a:t>
            </a:r>
            <a:r>
              <a:rPr lang="en-US" dirty="0" smtClean="0"/>
              <a:t>features</a:t>
            </a:r>
          </a:p>
          <a:p>
            <a:pPr marL="0" lvl="1"/>
            <a:r>
              <a:rPr lang="en-US" dirty="0" smtClean="0"/>
              <a:t>and stores </a:t>
            </a:r>
            <a:r>
              <a:rPr lang="en-US" dirty="0" smtClean="0">
                <a:solidFill>
                  <a:srgbClr val="0000FF"/>
                </a:solidFill>
              </a:rPr>
              <a:t>distances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Like.com Process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70234" y="2173069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384634" y="1715869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 Identification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5808" y="1828800"/>
            <a:ext cx="84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Images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213434" y="2173069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27834" y="1715869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Category Classification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200400" y="18288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2" name="Flowchart: Magnetic Disk 31"/>
          <p:cNvSpPr/>
          <p:nvPr/>
        </p:nvSpPr>
        <p:spPr>
          <a:xfrm>
            <a:off x="6858000" y="4459069"/>
            <a:ext cx="1828800" cy="798731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smtClean="0"/>
          </a:p>
          <a:p>
            <a:pPr algn="ctr"/>
            <a:r>
              <a:rPr lang="en-US" dirty="0" smtClean="0"/>
              <a:t>Data store(s)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880434" y="1828800"/>
            <a:ext cx="102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Category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114800" y="5257800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Module</a:t>
            </a:r>
            <a:endParaRPr lang="en-US" dirty="0"/>
          </a:p>
        </p:txBody>
      </p:sp>
      <p:cxnSp>
        <p:nvCxnSpPr>
          <p:cNvPr id="44" name="Shape 43"/>
          <p:cNvCxnSpPr>
            <a:stCxn id="32" idx="3"/>
            <a:endCxn id="41" idx="3"/>
          </p:cNvCxnSpPr>
          <p:nvPr/>
        </p:nvCxnSpPr>
        <p:spPr>
          <a:xfrm rot="5400000">
            <a:off x="6629400" y="4572000"/>
            <a:ext cx="457200" cy="18288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019800" y="5715000"/>
            <a:ext cx="2627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Characteristic Information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871034" y="1715869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Category-specific Feature Selection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7923334" y="2706469"/>
            <a:ext cx="992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cxnSp>
        <p:nvCxnSpPr>
          <p:cNvPr id="71" name="Straight Arrow Connector 70"/>
          <p:cNvCxnSpPr>
            <a:stCxn id="30" idx="3"/>
            <a:endCxn id="20" idx="1"/>
          </p:cNvCxnSpPr>
          <p:nvPr/>
        </p:nvCxnSpPr>
        <p:spPr>
          <a:xfrm>
            <a:off x="5956634" y="2173069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6858000" y="3087469"/>
            <a:ext cx="1828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Category-specific Feature Analysis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4966034" y="4078069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Characteristic Information</a:t>
            </a:r>
            <a:endParaRPr lang="en-US" dirty="0"/>
          </a:p>
        </p:txBody>
      </p:sp>
      <p:cxnSp>
        <p:nvCxnSpPr>
          <p:cNvPr id="83" name="Straight Arrow Connector 82"/>
          <p:cNvCxnSpPr/>
          <p:nvPr/>
        </p:nvCxnSpPr>
        <p:spPr>
          <a:xfrm rot="16200000" flipH="1">
            <a:off x="7397917" y="2852352"/>
            <a:ext cx="457200" cy="1303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>
            <a:off x="7696200" y="4230469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7391401" y="4230470"/>
            <a:ext cx="45720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hape 85"/>
          <p:cNvCxnSpPr>
            <a:stCxn id="6" idx="2"/>
            <a:endCxn id="76" idx="1"/>
          </p:cNvCxnSpPr>
          <p:nvPr/>
        </p:nvCxnSpPr>
        <p:spPr>
          <a:xfrm rot="16200000" flipH="1">
            <a:off x="4121317" y="807986"/>
            <a:ext cx="914400" cy="455896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200400" y="3175337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rot="16200000" flipH="1">
            <a:off x="7702717" y="2852352"/>
            <a:ext cx="457200" cy="13034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914400" y="4343400"/>
            <a:ext cx="393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Like.com uses </a:t>
            </a:r>
            <a:r>
              <a:rPr lang="en-US" dirty="0" smtClean="0">
                <a:solidFill>
                  <a:srgbClr val="FF0000"/>
                </a:solidFill>
              </a:rPr>
              <a:t>category-specific</a:t>
            </a:r>
            <a:r>
              <a:rPr lang="en-US" dirty="0" smtClean="0"/>
              <a:t> features</a:t>
            </a:r>
          </a:p>
          <a:p>
            <a:r>
              <a:rPr lang="en-US" dirty="0" smtClean="0"/>
              <a:t>and stores </a:t>
            </a:r>
            <a:r>
              <a:rPr lang="en-US" dirty="0" smtClean="0">
                <a:solidFill>
                  <a:srgbClr val="0000FF"/>
                </a:solidFill>
              </a:rPr>
              <a:t>characteristic information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Language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4237627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524000"/>
            <a:ext cx="4267200" cy="348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5181600"/>
            <a:ext cx="38862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3276600"/>
            <a:ext cx="3810000" cy="6858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3048000"/>
            <a:ext cx="23622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733800" y="2895600"/>
            <a:ext cx="7620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3048000"/>
            <a:ext cx="14478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4400" y="3276600"/>
            <a:ext cx="32766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4600" y="3657600"/>
            <a:ext cx="19812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800" y="3810000"/>
            <a:ext cx="29718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57400" y="4191000"/>
            <a:ext cx="24384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5800" y="4419600"/>
            <a:ext cx="14478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15000" y="4191000"/>
            <a:ext cx="32004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4343400"/>
            <a:ext cx="3886200" cy="4572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29200" y="4800600"/>
            <a:ext cx="9906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315200" y="2514600"/>
            <a:ext cx="15240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29200" y="2667000"/>
            <a:ext cx="6096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458200" y="2667000"/>
            <a:ext cx="3810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029200" y="2819400"/>
            <a:ext cx="32004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257800"/>
            <a:ext cx="41601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6019800" y="5410200"/>
            <a:ext cx="28194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029200" y="5638800"/>
            <a:ext cx="23622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086600" y="5867400"/>
            <a:ext cx="1371600" cy="1524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270</Words>
  <Application>Microsoft Office PowerPoint</Application>
  <PresentationFormat>On-screen Show (4:3)</PresentationFormat>
  <Paragraphs>76</Paragraphs>
  <Slides>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Like.com vs. Ugmode Non-infringement arguments</vt:lpstr>
      <vt:lpstr>Content-Based Image Retrieval (CBIR)</vt:lpstr>
      <vt:lpstr>CBIR Techniques</vt:lpstr>
      <vt:lpstr>Distinguishing Terminology</vt:lpstr>
      <vt:lpstr>Modista.com Process</vt:lpstr>
      <vt:lpstr>Like.com Process</vt:lpstr>
      <vt:lpstr>Patent Language</vt:lpstr>
    </vt:vector>
  </TitlesOfParts>
  <Company>EECS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Modista.com Process</dc:title>
  <dc:creator>Arlo Faria</dc:creator>
  <cp:lastModifiedBy>Arlo Faria</cp:lastModifiedBy>
  <cp:revision>10</cp:revision>
  <dcterms:created xsi:type="dcterms:W3CDTF">2009-10-12T06:38:46Z</dcterms:created>
  <dcterms:modified xsi:type="dcterms:W3CDTF">2009-10-15T17:37:21Z</dcterms:modified>
</cp:coreProperties>
</file>