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5" r:id="rId2"/>
    <p:sldId id="274" r:id="rId3"/>
    <p:sldId id="266" r:id="rId4"/>
    <p:sldId id="267" r:id="rId5"/>
    <p:sldId id="273" r:id="rId6"/>
    <p:sldId id="272" r:id="rId7"/>
    <p:sldId id="268" r:id="rId8"/>
    <p:sldId id="271" r:id="rId9"/>
    <p:sldId id="269"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AE1553-4ED1-4FB4-829E-0DB2172622DE}" type="datetimeFigureOut">
              <a:rPr lang="en-US" smtClean="0"/>
              <a:pPr/>
              <a:t>10/15/2009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C172A2-2EF9-46C6-9801-FEC4906C253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C172A2-2EF9-46C6-9801-FEC4906C2530}"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85B496-EE63-4AA9-8540-E05CFAE0FD52}" type="datetimeFigureOut">
              <a:rPr lang="en-US" smtClean="0"/>
              <a:pPr/>
              <a:t>10/15/2009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48B36-E12E-470F-9E50-ECA1C58AADB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85B496-EE63-4AA9-8540-E05CFAE0FD52}" type="datetimeFigureOut">
              <a:rPr lang="en-US" smtClean="0"/>
              <a:pPr/>
              <a:t>10/15/2009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48B36-E12E-470F-9E50-ECA1C58AAD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85B496-EE63-4AA9-8540-E05CFAE0FD52}" type="datetimeFigureOut">
              <a:rPr lang="en-US" smtClean="0"/>
              <a:pPr/>
              <a:t>10/15/2009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48B36-E12E-470F-9E50-ECA1C58AADB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85B496-EE63-4AA9-8540-E05CFAE0FD52}" type="datetimeFigureOut">
              <a:rPr lang="en-US" smtClean="0"/>
              <a:pPr/>
              <a:t>10/15/2009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48B36-E12E-470F-9E50-ECA1C58AADB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85B496-EE63-4AA9-8540-E05CFAE0FD52}" type="datetimeFigureOut">
              <a:rPr lang="en-US" smtClean="0"/>
              <a:pPr/>
              <a:t>10/15/2009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348B36-E12E-470F-9E50-ECA1C58AADB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85B496-EE63-4AA9-8540-E05CFAE0FD52}" type="datetimeFigureOut">
              <a:rPr lang="en-US" smtClean="0"/>
              <a:pPr/>
              <a:t>10/15/2009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48B36-E12E-470F-9E50-ECA1C58AADB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85B496-EE63-4AA9-8540-E05CFAE0FD52}" type="datetimeFigureOut">
              <a:rPr lang="en-US" smtClean="0"/>
              <a:pPr/>
              <a:t>10/15/2009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348B36-E12E-470F-9E50-ECA1C58AADB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85B496-EE63-4AA9-8540-E05CFAE0FD52}" type="datetimeFigureOut">
              <a:rPr lang="en-US" smtClean="0"/>
              <a:pPr/>
              <a:t>10/15/2009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348B36-E12E-470F-9E50-ECA1C58AAD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85B496-EE63-4AA9-8540-E05CFAE0FD52}" type="datetimeFigureOut">
              <a:rPr lang="en-US" smtClean="0"/>
              <a:pPr/>
              <a:t>10/15/2009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348B36-E12E-470F-9E50-ECA1C58AAD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85B496-EE63-4AA9-8540-E05CFAE0FD52}" type="datetimeFigureOut">
              <a:rPr lang="en-US" smtClean="0"/>
              <a:pPr/>
              <a:t>10/15/2009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48B36-E12E-470F-9E50-ECA1C58AADB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85B496-EE63-4AA9-8540-E05CFAE0FD52}" type="datetimeFigureOut">
              <a:rPr lang="en-US" smtClean="0"/>
              <a:pPr/>
              <a:t>10/15/2009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348B36-E12E-470F-9E50-ECA1C58AADB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85B496-EE63-4AA9-8540-E05CFAE0FD52}" type="datetimeFigureOut">
              <a:rPr lang="en-US" smtClean="0"/>
              <a:pPr/>
              <a:t>10/15/2009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48B36-E12E-470F-9E50-ECA1C58AAD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Like.com vs. Ugmode</a:t>
            </a:r>
            <a:br>
              <a:rPr lang="en-US" dirty="0" smtClean="0"/>
            </a:br>
            <a:r>
              <a:rPr lang="en-US" dirty="0" smtClean="0"/>
              <a:t>Invalidity Excerpts</a:t>
            </a:r>
            <a:endParaRPr lang="en-US" dirty="0"/>
          </a:p>
        </p:txBody>
      </p:sp>
      <p:sp>
        <p:nvSpPr>
          <p:cNvPr id="3" name="Subtitle 2"/>
          <p:cNvSpPr>
            <a:spLocks noGrp="1"/>
          </p:cNvSpPr>
          <p:nvPr>
            <p:ph type="subTitle" idx="1"/>
          </p:nvPr>
        </p:nvSpPr>
        <p:spPr/>
        <p:txBody>
          <a:bodyPr/>
          <a:lstStyle/>
          <a:p>
            <a:r>
              <a:rPr lang="en-US" dirty="0" smtClean="0"/>
              <a:t>*** CONFIDENTIAL ***</a:t>
            </a:r>
          </a:p>
          <a:p>
            <a:r>
              <a:rPr lang="en-US" dirty="0" smtClean="0"/>
              <a:t>Prepared by Ugmode, </a:t>
            </a:r>
            <a:r>
              <a:rPr lang="en-US" dirty="0" smtClean="0"/>
              <a:t>Inc.</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88" y="5300662"/>
            <a:ext cx="5486400" cy="566738"/>
          </a:xfrm>
        </p:spPr>
        <p:txBody>
          <a:bodyPr/>
          <a:lstStyle/>
          <a:p>
            <a:pPr algn="ctr"/>
            <a:r>
              <a:rPr lang="en-US" dirty="0" err="1" smtClean="0"/>
              <a:t>Eidenberger</a:t>
            </a:r>
            <a:r>
              <a:rPr lang="en-US" dirty="0" smtClean="0"/>
              <a:t> 2004</a:t>
            </a:r>
            <a:endParaRPr lang="en-US" dirty="0"/>
          </a:p>
        </p:txBody>
      </p:sp>
      <p:pic>
        <p:nvPicPr>
          <p:cNvPr id="18434" name="Picture 2"/>
          <p:cNvPicPr>
            <a:picLocks noChangeAspect="1" noChangeArrowheads="1"/>
          </p:cNvPicPr>
          <p:nvPr/>
        </p:nvPicPr>
        <p:blipFill>
          <a:blip r:embed="rId2" cstate="print"/>
          <a:srcRect/>
          <a:stretch>
            <a:fillRect/>
          </a:stretch>
        </p:blipFill>
        <p:spPr bwMode="auto">
          <a:xfrm>
            <a:off x="738188" y="1295400"/>
            <a:ext cx="7667625" cy="3619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US Patent #7,542,610: Application of CBIR to merchandise </a:t>
            </a:r>
          </a:p>
          <a:p>
            <a:r>
              <a:rPr lang="en-US" dirty="0" smtClean="0"/>
              <a:t>25 claims: 2 independent claims, #1 and #15</a:t>
            </a:r>
          </a:p>
          <a:p>
            <a:r>
              <a:rPr lang="en-US" dirty="0" smtClean="0"/>
              <a:t>Have preliminary claim chart for </a:t>
            </a:r>
            <a:r>
              <a:rPr lang="en-US" dirty="0" smtClean="0"/>
              <a:t>all claims</a:t>
            </a:r>
            <a:endParaRPr lang="en-US" dirty="0" smtClean="0"/>
          </a:p>
          <a:p>
            <a:r>
              <a:rPr lang="en-US" smtClean="0"/>
              <a:t>4</a:t>
            </a:r>
            <a:r>
              <a:rPr lang="en-US" dirty="0" smtClean="0"/>
              <a:t>, 5, 8, 9, 10, 14 not relevant to our business</a:t>
            </a:r>
          </a:p>
          <a:p>
            <a:r>
              <a:rPr lang="en-US" dirty="0" smtClean="0"/>
              <a:t>None of the prior art listed here was cited in ‘610 prosecution history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Smeulders</a:t>
            </a:r>
            <a:r>
              <a:rPr lang="en-US" dirty="0" smtClean="0"/>
              <a:t>, et. al (2000)</a:t>
            </a:r>
            <a:endParaRPr lang="en-US" dirty="0"/>
          </a:p>
        </p:txBody>
      </p:sp>
      <p:sp>
        <p:nvSpPr>
          <p:cNvPr id="3" name="Content Placeholder 2"/>
          <p:cNvSpPr>
            <a:spLocks noGrp="1"/>
          </p:cNvSpPr>
          <p:nvPr>
            <p:ph idx="1"/>
          </p:nvPr>
        </p:nvSpPr>
        <p:spPr/>
        <p:txBody>
          <a:bodyPr/>
          <a:lstStyle/>
          <a:p>
            <a:r>
              <a:rPr lang="en-US" dirty="0" smtClean="0"/>
              <a:t>Survey paper of CBIR</a:t>
            </a:r>
          </a:p>
          <a:p>
            <a:r>
              <a:rPr lang="en-US" dirty="0" smtClean="0"/>
              <a:t>Covers well-known CBIR techniques, including those used in the ‘610 patent</a:t>
            </a:r>
          </a:p>
          <a:p>
            <a:r>
              <a:rPr lang="en-US" dirty="0" smtClean="0"/>
              <a:t>E.g.</a:t>
            </a:r>
            <a:endParaRPr lang="en-US" dirty="0"/>
          </a:p>
        </p:txBody>
      </p:sp>
      <p:graphicFrame>
        <p:nvGraphicFramePr>
          <p:cNvPr id="4" name="Table 3"/>
          <p:cNvGraphicFramePr>
            <a:graphicFrameLocks noGrp="1"/>
          </p:cNvGraphicFramePr>
          <p:nvPr/>
        </p:nvGraphicFramePr>
        <p:xfrm>
          <a:off x="381000" y="3886200"/>
          <a:ext cx="8534400" cy="2590800"/>
        </p:xfrm>
        <a:graphic>
          <a:graphicData uri="http://schemas.openxmlformats.org/drawingml/2006/table">
            <a:tbl>
              <a:tblPr firstRow="1" bandRow="1">
                <a:tableStyleId>{5C22544A-7EE6-4342-B048-85BDC9FD1C3A}</a:tableStyleId>
              </a:tblPr>
              <a:tblGrid>
                <a:gridCol w="3589234"/>
                <a:gridCol w="4945166"/>
              </a:tblGrid>
              <a:tr h="304800">
                <a:tc>
                  <a:txBody>
                    <a:bodyPr/>
                    <a:lstStyle/>
                    <a:p>
                      <a:r>
                        <a:rPr lang="en-US" sz="1400" dirty="0" smtClean="0"/>
                        <a:t>‘610 Patent</a:t>
                      </a:r>
                      <a:endParaRPr lang="en-US" sz="1400" dirty="0"/>
                    </a:p>
                  </a:txBody>
                  <a:tcPr/>
                </a:tc>
                <a:tc>
                  <a:txBody>
                    <a:bodyPr/>
                    <a:lstStyle/>
                    <a:p>
                      <a:r>
                        <a:rPr lang="en-US" sz="1400" dirty="0" err="1" smtClean="0"/>
                        <a:t>Smeulders</a:t>
                      </a:r>
                      <a:endParaRPr lang="en-US" sz="1400" dirty="0"/>
                    </a:p>
                  </a:txBody>
                  <a:tcPr/>
                </a:tc>
              </a:tr>
              <a:tr h="2057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1. </a:t>
                      </a:r>
                      <a:r>
                        <a:rPr lang="en-US" sz="1200" b="0" kern="1200" dirty="0" smtClean="0">
                          <a:solidFill>
                            <a:schemeClr val="tx1"/>
                          </a:solidFill>
                          <a:latin typeface="+mn-lt"/>
                          <a:ea typeface="+mn-ea"/>
                          <a:cs typeface="+mn-cs"/>
                        </a:rPr>
                        <a:t>(iii) identifying a set of features that are specific to the determined category of the identified object in each image content item,</a:t>
                      </a:r>
                      <a:endParaRPr lang="en-US" sz="1200" b="0" dirty="0" smtClean="0">
                        <a:solidFill>
                          <a:schemeClr val="tx1"/>
                        </a:solidFill>
                      </a:endParaRPr>
                    </a:p>
                    <a:p>
                      <a:endParaRPr lang="en-US" sz="1200" b="0" dirty="0"/>
                    </a:p>
                  </a:txBody>
                  <a:tcPr/>
                </a:tc>
                <a:tc>
                  <a:txBody>
                    <a:bodyPr/>
                    <a:lstStyle/>
                    <a:p>
                      <a:r>
                        <a:rPr lang="en-US" sz="1200" b="0" kern="1200" dirty="0" smtClean="0">
                          <a:solidFill>
                            <a:schemeClr val="tx1"/>
                          </a:solidFill>
                          <a:latin typeface="+mn-lt"/>
                          <a:ea typeface="+mn-ea"/>
                          <a:cs typeface="+mn-cs"/>
                        </a:rPr>
                        <a:t>Section 2.3: Domain Knowledge</a:t>
                      </a:r>
                    </a:p>
                    <a:p>
                      <a:r>
                        <a:rPr lang="en-US" sz="1200" b="0" kern="1200" dirty="0" smtClean="0">
                          <a:solidFill>
                            <a:schemeClr val="tx1"/>
                          </a:solidFill>
                          <a:latin typeface="+mn-lt"/>
                          <a:ea typeface="+mn-ea"/>
                          <a:cs typeface="+mn-cs"/>
                        </a:rPr>
                        <a:t>"Category-based rules encode the characteristics common to class z of the space of all notions Z. If z is the class of all teapots, the characteristics include the presence of a spout... each application domain has a private set of constraints."</a:t>
                      </a:r>
                    </a:p>
                    <a:p>
                      <a:r>
                        <a:rPr lang="en-US" sz="1200" b="0" kern="1200" dirty="0" smtClean="0">
                          <a:solidFill>
                            <a:schemeClr val="tx1"/>
                          </a:solidFill>
                          <a:latin typeface="+mn-lt"/>
                          <a:ea typeface="+mn-ea"/>
                          <a:cs typeface="+mn-cs"/>
                        </a:rPr>
                        <a:t>“The domain knowledge may take the form of further constraints to the literal image qualities, additional physical or geometrical laws, or domain-specific man-made customs."</a:t>
                      </a:r>
                    </a:p>
                    <a:p>
                      <a:r>
                        <a:rPr lang="en-US" sz="1200" b="0" kern="1200" dirty="0" smtClean="0">
                          <a:solidFill>
                            <a:schemeClr val="tx1"/>
                          </a:solidFill>
                          <a:latin typeface="+mn-lt"/>
                          <a:ea typeface="+mn-ea"/>
                          <a:cs typeface="+mn-cs"/>
                        </a:rPr>
                        <a:t> </a:t>
                      </a:r>
                    </a:p>
                    <a:p>
                      <a:r>
                        <a:rPr lang="en-US" sz="1200" b="0" kern="1200" dirty="0" smtClean="0">
                          <a:solidFill>
                            <a:schemeClr val="tx1"/>
                          </a:solidFill>
                          <a:latin typeface="+mn-lt"/>
                          <a:ea typeface="+mn-ea"/>
                          <a:cs typeface="+mn-cs"/>
                        </a:rPr>
                        <a:t>Section 6.2: Query Specification</a:t>
                      </a:r>
                    </a:p>
                    <a:p>
                      <a:r>
                        <a:rPr lang="en-US" sz="1200" b="0" kern="1200" dirty="0" smtClean="0">
                          <a:solidFill>
                            <a:schemeClr val="tx1"/>
                          </a:solidFill>
                          <a:latin typeface="+mn-lt"/>
                          <a:ea typeface="+mn-ea"/>
                          <a:cs typeface="+mn-cs"/>
                        </a:rPr>
                        <a:t>"the system then selects an appropriate algorithm for segmenting the image and extracting the domain-dependent features."</a:t>
                      </a:r>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Gangopadhyay</a:t>
            </a:r>
            <a:r>
              <a:rPr lang="en-US" dirty="0" smtClean="0"/>
              <a:t> (2001)</a:t>
            </a:r>
            <a:endParaRPr lang="en-US" dirty="0"/>
          </a:p>
        </p:txBody>
      </p:sp>
      <p:sp>
        <p:nvSpPr>
          <p:cNvPr id="3" name="Content Placeholder 2"/>
          <p:cNvSpPr>
            <a:spLocks noGrp="1"/>
          </p:cNvSpPr>
          <p:nvPr>
            <p:ph idx="1"/>
          </p:nvPr>
        </p:nvSpPr>
        <p:spPr/>
        <p:txBody>
          <a:bodyPr/>
          <a:lstStyle/>
          <a:p>
            <a:r>
              <a:rPr lang="en-US" dirty="0" smtClean="0"/>
              <a:t>Application of CBIR to merchandise</a:t>
            </a:r>
          </a:p>
          <a:p>
            <a:r>
              <a:rPr lang="en-US" dirty="0" smtClean="0"/>
              <a:t>With prototype</a:t>
            </a:r>
          </a:p>
          <a:p>
            <a:r>
              <a:rPr lang="en-US" dirty="0" smtClean="0"/>
              <a:t>E.g.</a:t>
            </a:r>
          </a:p>
        </p:txBody>
      </p:sp>
      <p:graphicFrame>
        <p:nvGraphicFramePr>
          <p:cNvPr id="6" name="Table 5"/>
          <p:cNvGraphicFramePr>
            <a:graphicFrameLocks noGrp="1"/>
          </p:cNvGraphicFramePr>
          <p:nvPr/>
        </p:nvGraphicFramePr>
        <p:xfrm>
          <a:off x="381000" y="3402258"/>
          <a:ext cx="8534400" cy="3150942"/>
        </p:xfrm>
        <a:graphic>
          <a:graphicData uri="http://schemas.openxmlformats.org/drawingml/2006/table">
            <a:tbl>
              <a:tblPr firstRow="1" bandRow="1">
                <a:tableStyleId>{5C22544A-7EE6-4342-B048-85BDC9FD1C3A}</a:tableStyleId>
              </a:tblPr>
              <a:tblGrid>
                <a:gridCol w="3589234"/>
                <a:gridCol w="4945166"/>
              </a:tblGrid>
              <a:tr h="247577">
                <a:tc>
                  <a:txBody>
                    <a:bodyPr/>
                    <a:lstStyle/>
                    <a:p>
                      <a:r>
                        <a:rPr lang="en-US" sz="1200" dirty="0" smtClean="0"/>
                        <a:t>‘610 Patent</a:t>
                      </a:r>
                      <a:endParaRPr lang="en-US" sz="1200" dirty="0"/>
                    </a:p>
                  </a:txBody>
                  <a:tcPr/>
                </a:tc>
                <a:tc>
                  <a:txBody>
                    <a:bodyPr/>
                    <a:lstStyle/>
                    <a:p>
                      <a:r>
                        <a:rPr lang="en-US" sz="1200" dirty="0" err="1" smtClean="0"/>
                        <a:t>Gangopadhyay</a:t>
                      </a:r>
                      <a:endParaRPr lang="en-US" sz="1200" dirty="0"/>
                    </a:p>
                  </a:txBody>
                  <a:tcPr/>
                </a:tc>
              </a:tr>
              <a:tr h="14383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wherein at least some of the collection of image content items correspond to images of merchandise objects;</a:t>
                      </a:r>
                      <a:endParaRPr lang="en-US" sz="1200" dirty="0"/>
                    </a:p>
                  </a:txBody>
                  <a:tcPr/>
                </a:tc>
                <a:tc>
                  <a:txBody>
                    <a:bodyPr/>
                    <a:lstStyle/>
                    <a:p>
                      <a:r>
                        <a:rPr lang="en-US" sz="1200" kern="1200" dirty="0" smtClean="0">
                          <a:solidFill>
                            <a:schemeClr val="dk1"/>
                          </a:solidFill>
                          <a:latin typeface="+mn-lt"/>
                          <a:ea typeface="+mn-ea"/>
                          <a:cs typeface="+mn-cs"/>
                        </a:rPr>
                        <a:t>“The methodology we describe in this paper utilizes visual information, which is an important characteristic for many products such as apparel, designer costumes, interior designs of homes and automobiles, and landscaping.”</a:t>
                      </a:r>
                    </a:p>
                    <a:p>
                      <a:r>
                        <a:rPr lang="en-US" sz="1200" kern="1200" dirty="0" smtClean="0">
                          <a:solidFill>
                            <a:schemeClr val="dk1"/>
                          </a:solidFill>
                          <a:latin typeface="+mn-lt"/>
                          <a:ea typeface="+mn-ea"/>
                          <a:cs typeface="+mn-cs"/>
                        </a:rPr>
                        <a:t>“… this is one of the first applications of CBIR in the domain of electronic commerce in general and electronic retailing in particular .”</a:t>
                      </a:r>
                      <a:r>
                        <a:rPr lang="en-US" sz="1200" dirty="0" smtClean="0"/>
                        <a:t> </a:t>
                      </a:r>
                      <a:r>
                        <a:rPr lang="en-US" sz="1200" kern="1200" dirty="0" smtClean="0">
                          <a:solidFill>
                            <a:schemeClr val="dk1"/>
                          </a:solidFill>
                          <a:latin typeface="+mn-lt"/>
                          <a:ea typeface="+mn-ea"/>
                          <a:cs typeface="+mn-cs"/>
                        </a:rPr>
                        <a:t> </a:t>
                      </a:r>
                    </a:p>
                  </a:txBody>
                  <a:tcPr/>
                </a:tc>
              </a:tr>
              <a:tr h="1438311">
                <a:tc>
                  <a:txBody>
                    <a:bodyPr/>
                    <a:lstStyle/>
                    <a:p>
                      <a:r>
                        <a:rPr lang="en-US" sz="1200" kern="1200" dirty="0" smtClean="0">
                          <a:solidFill>
                            <a:schemeClr val="dk1"/>
                          </a:solidFill>
                          <a:latin typeface="+mn-lt"/>
                          <a:ea typeface="+mn-ea"/>
                          <a:cs typeface="+mn-cs"/>
                        </a:rPr>
                        <a:t>wherein selecting one or more images of merchandise objects for display with the document includes selecting the one or more images based on a determination that the one or more images of merchandise objects are similar to the specified merchandise object;</a:t>
                      </a:r>
                      <a:endParaRPr lang="en-US" sz="1200" dirty="0"/>
                    </a:p>
                  </a:txBody>
                  <a:tcPr/>
                </a:tc>
                <a:tc>
                  <a:txBody>
                    <a:bodyPr/>
                    <a:lstStyle/>
                    <a:p>
                      <a:r>
                        <a:rPr lang="en-US" sz="1200" kern="1200" dirty="0" smtClean="0">
                          <a:solidFill>
                            <a:schemeClr val="dk1"/>
                          </a:solidFill>
                          <a:latin typeface="+mn-lt"/>
                          <a:ea typeface="+mn-ea"/>
                          <a:cs typeface="+mn-cs"/>
                        </a:rPr>
                        <a:t>“The user can then request for other pieces of apparel that will match with the one selected, or other pieces of apparel that are similar to the one selected, based on shape, color, and texture features.”</a:t>
                      </a: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Supporting documents</a:t>
            </a:r>
            <a:endParaRPr lang="en-US" dirty="0"/>
          </a:p>
        </p:txBody>
      </p:sp>
      <p:graphicFrame>
        <p:nvGraphicFramePr>
          <p:cNvPr id="4" name="Content Placeholder 3"/>
          <p:cNvGraphicFramePr>
            <a:graphicFrameLocks noGrp="1"/>
          </p:cNvGraphicFramePr>
          <p:nvPr>
            <p:ph idx="1"/>
          </p:nvPr>
        </p:nvGraphicFramePr>
        <p:xfrm>
          <a:off x="457200" y="1280160"/>
          <a:ext cx="8382000" cy="4968240"/>
        </p:xfrm>
        <a:graphic>
          <a:graphicData uri="http://schemas.openxmlformats.org/drawingml/2006/table">
            <a:tbl>
              <a:tblPr firstRow="1" bandRow="1">
                <a:tableStyleId>{5C22544A-7EE6-4342-B048-85BDC9FD1C3A}</a:tableStyleId>
              </a:tblPr>
              <a:tblGrid>
                <a:gridCol w="2017889"/>
                <a:gridCol w="6364111"/>
              </a:tblGrid>
              <a:tr h="370840">
                <a:tc>
                  <a:txBody>
                    <a:bodyPr/>
                    <a:lstStyle/>
                    <a:p>
                      <a:r>
                        <a:rPr lang="en-US" sz="1400" dirty="0" smtClean="0"/>
                        <a:t>Name</a:t>
                      </a:r>
                      <a:endParaRPr lang="en-US" sz="1400" dirty="0"/>
                    </a:p>
                  </a:txBody>
                  <a:tcPr/>
                </a:tc>
                <a:tc>
                  <a:txBody>
                    <a:bodyPr/>
                    <a:lstStyle/>
                    <a:p>
                      <a:r>
                        <a:rPr lang="en-US" sz="1400" dirty="0" smtClean="0"/>
                        <a:t>Description</a:t>
                      </a:r>
                      <a:endParaRPr lang="en-US" sz="1400" dirty="0"/>
                    </a:p>
                  </a:txBody>
                  <a:tcPr/>
                </a:tc>
              </a:tr>
              <a:tr h="370840">
                <a:tc>
                  <a:txBody>
                    <a:bodyPr/>
                    <a:lstStyle/>
                    <a:p>
                      <a:r>
                        <a:rPr lang="en-US" sz="1400" kern="1200" dirty="0" smtClean="0">
                          <a:solidFill>
                            <a:schemeClr val="dk1"/>
                          </a:solidFill>
                          <a:latin typeface="+mn-lt"/>
                          <a:ea typeface="+mn-ea"/>
                          <a:cs typeface="+mn-cs"/>
                        </a:rPr>
                        <a:t>aigrain1996cbr</a:t>
                      </a:r>
                      <a:endParaRPr lang="en-US" sz="1400" dirty="0"/>
                    </a:p>
                  </a:txBody>
                  <a:tcPr/>
                </a:tc>
                <a:tc>
                  <a:txBody>
                    <a:bodyPr/>
                    <a:lstStyle/>
                    <a:p>
                      <a:r>
                        <a:rPr lang="en-US" sz="1400" dirty="0" smtClean="0"/>
                        <a:t>CBIR survey</a:t>
                      </a:r>
                      <a:endParaRPr lang="en-US" sz="1400" dirty="0"/>
                    </a:p>
                  </a:txBody>
                  <a:tcPr/>
                </a:tc>
              </a:tr>
              <a:tr h="370840">
                <a:tc>
                  <a:txBody>
                    <a:bodyPr/>
                    <a:lstStyle/>
                    <a:p>
                      <a:r>
                        <a:rPr lang="en-US" sz="1400" kern="1200" dirty="0" smtClean="0">
                          <a:solidFill>
                            <a:schemeClr val="dk1"/>
                          </a:solidFill>
                          <a:latin typeface="+mn-lt"/>
                          <a:ea typeface="+mn-ea"/>
                          <a:cs typeface="+mn-cs"/>
                        </a:rPr>
                        <a:t>barsness10624852</a:t>
                      </a:r>
                      <a:endParaRPr lang="en-US" sz="1400" dirty="0"/>
                    </a:p>
                  </a:txBody>
                  <a:tcPr/>
                </a:tc>
                <a:tc>
                  <a:txBody>
                    <a:bodyPr/>
                    <a:lstStyle/>
                    <a:p>
                      <a:r>
                        <a:rPr lang="en-US" sz="1400" dirty="0" smtClean="0"/>
                        <a:t>Patent application</a:t>
                      </a:r>
                      <a:r>
                        <a:rPr lang="en-US" sz="1400" baseline="0" dirty="0" smtClean="0"/>
                        <a:t> </a:t>
                      </a:r>
                      <a:r>
                        <a:rPr lang="en-US" sz="1400" dirty="0" smtClean="0"/>
                        <a:t>that analyzes image</a:t>
                      </a:r>
                      <a:r>
                        <a:rPr lang="en-US" sz="1400" baseline="0" dirty="0" smtClean="0"/>
                        <a:t> to generate user-specific advertisements</a:t>
                      </a:r>
                      <a:endParaRPr lang="en-US" sz="1400" dirty="0"/>
                    </a:p>
                  </a:txBody>
                  <a:tcPr/>
                </a:tc>
              </a:tr>
              <a:tr h="370840">
                <a:tc>
                  <a:txBody>
                    <a:bodyPr/>
                    <a:lstStyle/>
                    <a:p>
                      <a:r>
                        <a:rPr lang="en-US" sz="1400" dirty="0" smtClean="0">
                          <a:latin typeface="Calibri"/>
                          <a:ea typeface="Calibri"/>
                          <a:cs typeface="Times New Roman"/>
                        </a:rPr>
                        <a:t>difazio6418430</a:t>
                      </a:r>
                      <a:endParaRPr lang="en-US" sz="1400" dirty="0"/>
                    </a:p>
                  </a:txBody>
                  <a:tcPr/>
                </a:tc>
                <a:tc>
                  <a:txBody>
                    <a:bodyPr/>
                    <a:lstStyle/>
                    <a:p>
                      <a:r>
                        <a:rPr lang="en-US" sz="1400" dirty="0" smtClean="0">
                          <a:latin typeface="Calibri"/>
                          <a:ea typeface="Calibri"/>
                          <a:cs typeface="Times New Roman"/>
                        </a:rPr>
                        <a:t>Patent that creates a visual image index for visual information</a:t>
                      </a:r>
                      <a:r>
                        <a:rPr lang="en-US" sz="1400" baseline="0" dirty="0" smtClean="0">
                          <a:latin typeface="Calibri"/>
                          <a:ea typeface="Calibri"/>
                          <a:cs typeface="Times New Roman"/>
                        </a:rPr>
                        <a:t> retrieval. Signatures of color, texture, and structure</a:t>
                      </a:r>
                      <a:endParaRPr lang="en-US" sz="1400" dirty="0"/>
                    </a:p>
                  </a:txBody>
                  <a:tcPr/>
                </a:tc>
              </a:tr>
              <a:tr h="370840">
                <a:tc>
                  <a:txBody>
                    <a:bodyPr/>
                    <a:lstStyle/>
                    <a:p>
                      <a:r>
                        <a:rPr lang="en-US" sz="1400" kern="1200" dirty="0" smtClean="0">
                          <a:solidFill>
                            <a:schemeClr val="dk1"/>
                          </a:solidFill>
                          <a:latin typeface="+mn-lt"/>
                          <a:ea typeface="+mn-ea"/>
                          <a:cs typeface="+mn-cs"/>
                        </a:rPr>
                        <a:t>eakins1999cbir</a:t>
                      </a:r>
                      <a:endParaRPr lang="en-US" sz="1400" dirty="0"/>
                    </a:p>
                  </a:txBody>
                  <a:tcPr/>
                </a:tc>
                <a:tc>
                  <a:txBody>
                    <a:bodyPr/>
                    <a:lstStyle/>
                    <a:p>
                      <a:r>
                        <a:rPr lang="en-US" sz="1400" dirty="0" smtClean="0"/>
                        <a:t>Overview of CBIR</a:t>
                      </a:r>
                      <a:endParaRPr lang="en-US" sz="1400" dirty="0"/>
                    </a:p>
                  </a:txBody>
                  <a:tcPr/>
                </a:tc>
              </a:tr>
              <a:tr h="370840">
                <a:tc>
                  <a:txBody>
                    <a:bodyPr/>
                    <a:lstStyle/>
                    <a:p>
                      <a:r>
                        <a:rPr lang="en-US" sz="1400" dirty="0" smtClean="0">
                          <a:latin typeface="Calibri"/>
                          <a:ea typeface="Calibri"/>
                          <a:cs typeface="Times New Roman"/>
                        </a:rPr>
                        <a:t>eidenberger2004vir</a:t>
                      </a:r>
                      <a:endParaRPr lang="en-US" sz="1400" dirty="0"/>
                    </a:p>
                  </a:txBody>
                  <a:tcPr/>
                </a:tc>
                <a:tc>
                  <a:txBody>
                    <a:bodyPr/>
                    <a:lstStyle/>
                    <a:p>
                      <a:r>
                        <a:rPr lang="en-US" sz="1400" dirty="0" smtClean="0">
                          <a:latin typeface="Calibri"/>
                          <a:ea typeface="Calibri"/>
                          <a:cs typeface="Times New Roman"/>
                        </a:rPr>
                        <a:t>Discusses</a:t>
                      </a:r>
                      <a:r>
                        <a:rPr lang="en-US" sz="1400" baseline="0" dirty="0" smtClean="0">
                          <a:latin typeface="Calibri"/>
                          <a:ea typeface="Calibri"/>
                          <a:cs typeface="Times New Roman"/>
                        </a:rPr>
                        <a:t> iterative interactive interface for visual information retrieval</a:t>
                      </a:r>
                      <a:endParaRPr lang="en-US" sz="1400" dirty="0"/>
                    </a:p>
                  </a:txBody>
                  <a:tcPr/>
                </a:tc>
              </a:tr>
              <a:tr h="370840">
                <a:tc>
                  <a:txBody>
                    <a:bodyPr/>
                    <a:lstStyle/>
                    <a:p>
                      <a:r>
                        <a:rPr lang="en-US" sz="1400" kern="1200" dirty="0" smtClean="0">
                          <a:solidFill>
                            <a:schemeClr val="dk1"/>
                          </a:solidFill>
                          <a:latin typeface="+mn-lt"/>
                          <a:ea typeface="+mn-ea"/>
                          <a:cs typeface="+mn-cs"/>
                        </a:rPr>
                        <a:t>frankel1996wis</a:t>
                      </a:r>
                      <a:endParaRPr lang="en-US" sz="1400" dirty="0"/>
                    </a:p>
                  </a:txBody>
                  <a:tcPr/>
                </a:tc>
                <a:tc>
                  <a:txBody>
                    <a:bodyPr/>
                    <a:lstStyle/>
                    <a:p>
                      <a:r>
                        <a:rPr lang="en-US" sz="1400" dirty="0" smtClean="0"/>
                        <a:t>Web image search engine:</a:t>
                      </a:r>
                      <a:r>
                        <a:rPr lang="en-US" sz="1400" baseline="0" dirty="0" smtClean="0"/>
                        <a:t> data from image content, metadata, and surrounding text</a:t>
                      </a:r>
                      <a:endParaRPr lang="en-US" sz="1400" dirty="0"/>
                    </a:p>
                  </a:txBody>
                  <a:tcPr/>
                </a:tc>
              </a:tr>
              <a:tr h="370840">
                <a:tc>
                  <a:txBody>
                    <a:bodyPr/>
                    <a:lstStyle/>
                    <a:p>
                      <a:r>
                        <a:rPr lang="en-US" sz="1400" dirty="0" smtClean="0"/>
                        <a:t>gangopadhyay</a:t>
                      </a:r>
                      <a:r>
                        <a:rPr lang="en-US" sz="1400" baseline="0" dirty="0" smtClean="0"/>
                        <a:t>2000mas</a:t>
                      </a:r>
                      <a:endParaRPr lang="en-US" sz="1400" dirty="0"/>
                    </a:p>
                  </a:txBody>
                  <a:tcPr/>
                </a:tc>
                <a:tc>
                  <a:txBody>
                    <a:bodyPr/>
                    <a:lstStyle/>
                    <a:p>
                      <a:r>
                        <a:rPr lang="en-US" sz="1400" dirty="0" smtClean="0"/>
                        <a:t>Tech report</a:t>
                      </a:r>
                      <a:r>
                        <a:rPr lang="en-US" sz="1400" baseline="0" dirty="0" smtClean="0"/>
                        <a:t> similar to 2001 paper</a:t>
                      </a:r>
                      <a:endParaRPr lang="en-US" sz="1400" dirty="0"/>
                    </a:p>
                  </a:txBody>
                  <a:tcPr/>
                </a:tc>
              </a:tr>
              <a:tr h="370840">
                <a:tc>
                  <a:txBody>
                    <a:bodyPr/>
                    <a:lstStyle/>
                    <a:p>
                      <a:r>
                        <a:rPr lang="en-US" sz="1400" kern="1200" dirty="0" smtClean="0">
                          <a:solidFill>
                            <a:schemeClr val="dk1"/>
                          </a:solidFill>
                          <a:latin typeface="+mn-lt"/>
                          <a:ea typeface="+mn-ea"/>
                          <a:cs typeface="+mn-cs"/>
                        </a:rPr>
                        <a:t>gangopadhyay2000eec</a:t>
                      </a:r>
                      <a:endParaRPr lang="en-US" sz="1400" dirty="0"/>
                    </a:p>
                  </a:txBody>
                  <a:tcPr/>
                </a:tc>
                <a:tc>
                  <a:txBody>
                    <a:bodyPr/>
                    <a:lstStyle/>
                    <a:p>
                      <a:r>
                        <a:rPr lang="en-US" sz="1400" dirty="0" smtClean="0"/>
                        <a:t>Summary paper of</a:t>
                      </a:r>
                      <a:r>
                        <a:rPr lang="en-US" sz="1400" baseline="0" dirty="0" smtClean="0"/>
                        <a:t> shopping-oriented CBIR</a:t>
                      </a:r>
                      <a:endParaRPr lang="en-US" sz="1400" dirty="0"/>
                    </a:p>
                  </a:txBody>
                  <a:tcPr/>
                </a:tc>
              </a:tr>
              <a:tr h="370840">
                <a:tc>
                  <a:txBody>
                    <a:bodyPr/>
                    <a:lstStyle/>
                    <a:p>
                      <a:r>
                        <a:rPr lang="en-US" sz="1400" kern="1200" dirty="0" smtClean="0">
                          <a:solidFill>
                            <a:schemeClr val="dk1"/>
                          </a:solidFill>
                          <a:latin typeface="+mn-lt"/>
                          <a:ea typeface="+mn-ea"/>
                          <a:cs typeface="+mn-cs"/>
                        </a:rPr>
                        <a:t>liu2003ss</a:t>
                      </a:r>
                      <a:endParaRPr lang="en-US" sz="1400" dirty="0"/>
                    </a:p>
                  </a:txBody>
                  <a:tcPr/>
                </a:tc>
                <a:tc>
                  <a:txBody>
                    <a:bodyPr/>
                    <a:lstStyle/>
                    <a:p>
                      <a:r>
                        <a:rPr lang="en-US" sz="1400" dirty="0" smtClean="0"/>
                        <a:t>Uses color, shape, and texture to aid in shopping experience</a:t>
                      </a:r>
                      <a:endParaRPr lang="en-US" sz="1400" dirty="0"/>
                    </a:p>
                  </a:txBody>
                  <a:tcPr/>
                </a:tc>
              </a:tr>
              <a:tr h="370840">
                <a:tc>
                  <a:txBody>
                    <a:bodyPr/>
                    <a:lstStyle/>
                    <a:p>
                      <a:r>
                        <a:rPr lang="en-US" sz="1400" kern="1200" dirty="0" smtClean="0">
                          <a:solidFill>
                            <a:schemeClr val="dk1"/>
                          </a:solidFill>
                          <a:latin typeface="+mn-lt"/>
                          <a:ea typeface="+mn-ea"/>
                          <a:cs typeface="+mn-cs"/>
                        </a:rPr>
                        <a:t>quack2004cortina</a:t>
                      </a:r>
                      <a:endParaRPr lang="en-US" sz="1400" dirty="0"/>
                    </a:p>
                  </a:txBody>
                  <a:tcPr/>
                </a:tc>
                <a:tc>
                  <a:txBody>
                    <a:bodyPr/>
                    <a:lstStyle/>
                    <a:p>
                      <a:r>
                        <a:rPr lang="en-US" sz="1400" dirty="0" smtClean="0"/>
                        <a:t>Web-scale</a:t>
                      </a:r>
                      <a:r>
                        <a:rPr lang="en-US" sz="1400" baseline="0" dirty="0" smtClean="0"/>
                        <a:t> image retrieval based on visual features and collateral text</a:t>
                      </a:r>
                      <a:endParaRPr lang="en-US" sz="1400" dirty="0"/>
                    </a:p>
                  </a:txBody>
                  <a:tcPr/>
                </a:tc>
              </a:tr>
              <a:tr h="370840">
                <a:tc>
                  <a:txBody>
                    <a:bodyPr/>
                    <a:lstStyle/>
                    <a:p>
                      <a:r>
                        <a:rPr lang="en-US" sz="1400" kern="1200" dirty="0" smtClean="0">
                          <a:solidFill>
                            <a:schemeClr val="dk1"/>
                          </a:solidFill>
                          <a:latin typeface="+mn-lt"/>
                          <a:ea typeface="+mn-ea"/>
                          <a:cs typeface="+mn-cs"/>
                        </a:rPr>
                        <a:t>sheen2003mde</a:t>
                      </a:r>
                      <a:endParaRPr lang="en-US" sz="1400" dirty="0"/>
                    </a:p>
                  </a:txBody>
                  <a:tcPr/>
                </a:tc>
                <a:tc>
                  <a:txBody>
                    <a:bodyPr/>
                    <a:lstStyle/>
                    <a:p>
                      <a:r>
                        <a:rPr lang="en-US" sz="1400" dirty="0" smtClean="0"/>
                        <a:t>CBIR search</a:t>
                      </a:r>
                      <a:r>
                        <a:rPr lang="en-US" sz="1400" baseline="0" dirty="0" smtClean="0"/>
                        <a:t> of art on color, shape, and texture.</a:t>
                      </a:r>
                      <a:endParaRPr lang="en-US" sz="1400" dirty="0"/>
                    </a:p>
                  </a:txBody>
                  <a:tcPr/>
                </a:tc>
              </a:tr>
              <a:tr h="370840">
                <a:tc>
                  <a:txBody>
                    <a:bodyPr/>
                    <a:lstStyle/>
                    <a:p>
                      <a:r>
                        <a:rPr lang="en-US" sz="1400" kern="1200" dirty="0" smtClean="0">
                          <a:solidFill>
                            <a:schemeClr val="dk1"/>
                          </a:solidFill>
                          <a:latin typeface="+mn-lt"/>
                          <a:ea typeface="+mn-ea"/>
                          <a:cs typeface="+mn-cs"/>
                        </a:rPr>
                        <a:t>smith1997vsw</a:t>
                      </a:r>
                      <a:endParaRPr lang="en-US" sz="1400" dirty="0"/>
                    </a:p>
                  </a:txBody>
                  <a:tcPr/>
                </a:tc>
                <a:tc>
                  <a:txBody>
                    <a:bodyPr/>
                    <a:lstStyle/>
                    <a:p>
                      <a:r>
                        <a:rPr lang="en-US" sz="1400" dirty="0" smtClean="0"/>
                        <a:t>Visual</a:t>
                      </a:r>
                      <a:r>
                        <a:rPr lang="en-US" sz="1400" baseline="0" dirty="0" smtClean="0"/>
                        <a:t> similarity </a:t>
                      </a:r>
                      <a:r>
                        <a:rPr lang="en-US" sz="1400" dirty="0" smtClean="0"/>
                        <a:t>search and automatic type classification</a:t>
                      </a:r>
                      <a:r>
                        <a:rPr lang="en-US" sz="1400" baseline="0" dirty="0" smtClean="0"/>
                        <a:t> (categorization)</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88" y="5224462"/>
            <a:ext cx="5486400" cy="566738"/>
          </a:xfrm>
        </p:spPr>
        <p:txBody>
          <a:bodyPr/>
          <a:lstStyle/>
          <a:p>
            <a:pPr algn="ctr"/>
            <a:r>
              <a:rPr lang="en-US" smtClean="0"/>
              <a:t>Smith 1997</a:t>
            </a:r>
            <a:endParaRPr lang="en-US"/>
          </a:p>
        </p:txBody>
      </p:sp>
      <p:pic>
        <p:nvPicPr>
          <p:cNvPr id="20482" name="Picture 2"/>
          <p:cNvPicPr>
            <a:picLocks noChangeAspect="1" noChangeArrowheads="1"/>
          </p:cNvPicPr>
          <p:nvPr/>
        </p:nvPicPr>
        <p:blipFill>
          <a:blip r:embed="rId2" cstate="print"/>
          <a:srcRect/>
          <a:stretch>
            <a:fillRect/>
          </a:stretch>
        </p:blipFill>
        <p:spPr bwMode="auto">
          <a:xfrm>
            <a:off x="2595563" y="609600"/>
            <a:ext cx="3952875" cy="470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2288" y="5529262"/>
            <a:ext cx="5486400" cy="566738"/>
          </a:xfrm>
        </p:spPr>
        <p:txBody>
          <a:bodyPr/>
          <a:lstStyle/>
          <a:p>
            <a:pPr algn="ctr"/>
            <a:r>
              <a:rPr lang="en-US" dirty="0" err="1" smtClean="0"/>
              <a:t>Gangopadhyay</a:t>
            </a:r>
            <a:r>
              <a:rPr lang="en-US" dirty="0" smtClean="0"/>
              <a:t> 2001</a:t>
            </a:r>
            <a:endParaRPr lang="en-US" dirty="0"/>
          </a:p>
        </p:txBody>
      </p:sp>
      <p:pic>
        <p:nvPicPr>
          <p:cNvPr id="16386" name="Picture 2"/>
          <p:cNvPicPr>
            <a:picLocks noChangeAspect="1" noChangeArrowheads="1"/>
          </p:cNvPicPr>
          <p:nvPr/>
        </p:nvPicPr>
        <p:blipFill>
          <a:blip r:embed="rId2" cstate="print"/>
          <a:srcRect/>
          <a:stretch>
            <a:fillRect/>
          </a:stretch>
        </p:blipFill>
        <p:spPr bwMode="auto">
          <a:xfrm>
            <a:off x="762000" y="533400"/>
            <a:ext cx="7564119"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88" y="5715000"/>
            <a:ext cx="5486400" cy="566738"/>
          </a:xfrm>
        </p:spPr>
        <p:txBody>
          <a:bodyPr/>
          <a:lstStyle/>
          <a:p>
            <a:pPr algn="ctr"/>
            <a:r>
              <a:rPr lang="en-US" dirty="0" smtClean="0"/>
              <a:t>Sheen 2003</a:t>
            </a:r>
            <a:endParaRPr lang="en-US" dirty="0"/>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lstStyle/>
          <a:p>
            <a:pPr algn="ctr"/>
            <a:endParaRPr lang="en-US" dirty="0"/>
          </a:p>
        </p:txBody>
      </p:sp>
      <p:pic>
        <p:nvPicPr>
          <p:cNvPr id="19458" name="Picture 2"/>
          <p:cNvPicPr>
            <a:picLocks noChangeAspect="1" noChangeArrowheads="1"/>
          </p:cNvPicPr>
          <p:nvPr/>
        </p:nvPicPr>
        <p:blipFill>
          <a:blip r:embed="rId2" cstate="print"/>
          <a:srcRect/>
          <a:stretch>
            <a:fillRect/>
          </a:stretch>
        </p:blipFill>
        <p:spPr bwMode="auto">
          <a:xfrm>
            <a:off x="1676400" y="571500"/>
            <a:ext cx="5695950" cy="52416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88" y="5681662"/>
            <a:ext cx="5486400" cy="566738"/>
          </a:xfrm>
        </p:spPr>
        <p:txBody>
          <a:bodyPr/>
          <a:lstStyle/>
          <a:p>
            <a:pPr algn="ctr"/>
            <a:r>
              <a:rPr lang="en-US" dirty="0" err="1" smtClean="0"/>
              <a:t>Eidenberger</a:t>
            </a:r>
            <a:r>
              <a:rPr lang="en-US" dirty="0" smtClean="0"/>
              <a:t> 2003</a:t>
            </a:r>
            <a:endParaRPr lang="en-US" dirty="0"/>
          </a:p>
        </p:txBody>
      </p:sp>
      <p:pic>
        <p:nvPicPr>
          <p:cNvPr id="17410" name="Picture 2"/>
          <p:cNvPicPr>
            <a:picLocks noChangeAspect="1" noChangeArrowheads="1"/>
          </p:cNvPicPr>
          <p:nvPr/>
        </p:nvPicPr>
        <p:blipFill>
          <a:blip r:embed="rId2" cstate="print"/>
          <a:srcRect/>
          <a:stretch>
            <a:fillRect/>
          </a:stretch>
        </p:blipFill>
        <p:spPr bwMode="auto">
          <a:xfrm>
            <a:off x="1614488" y="976313"/>
            <a:ext cx="5915025" cy="4905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1288</TotalTime>
  <Words>528</Words>
  <Application>Microsoft Office PowerPoint</Application>
  <PresentationFormat>On-screen Show (4:3)</PresentationFormat>
  <Paragraphs>66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Like.com vs. Ugmode Invalidity Excerpts</vt:lpstr>
      <vt:lpstr>Summary</vt:lpstr>
      <vt:lpstr>Smeulders, et. al (2000)</vt:lpstr>
      <vt:lpstr>Gangopadhyay (2001)</vt:lpstr>
      <vt:lpstr>Supporting documents</vt:lpstr>
      <vt:lpstr>Smith 1997</vt:lpstr>
      <vt:lpstr>Gangopadhyay 2001</vt:lpstr>
      <vt:lpstr>Sheen 2003</vt:lpstr>
      <vt:lpstr>Eidenberger 2003</vt:lpstr>
      <vt:lpstr>Eidenberger 2004</vt:lpstr>
    </vt:vector>
  </TitlesOfParts>
  <Company>EECS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Modista.com Process</dc:title>
  <dc:creator>Arlo Faria</dc:creator>
  <cp:lastModifiedBy>Arlo Faria</cp:lastModifiedBy>
  <cp:revision>26</cp:revision>
  <dcterms:created xsi:type="dcterms:W3CDTF">2009-10-12T06:38:46Z</dcterms:created>
  <dcterms:modified xsi:type="dcterms:W3CDTF">2009-10-15T17:37:14Z</dcterms:modified>
</cp:coreProperties>
</file>